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77" r:id="rId7"/>
    <p:sldId id="278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9" r:id="rId24"/>
    <p:sldId id="280" r:id="rId25"/>
    <p:sldId id="286" r:id="rId26"/>
    <p:sldId id="283" r:id="rId27"/>
    <p:sldId id="284" r:id="rId28"/>
    <p:sldId id="285" r:id="rId29"/>
    <p:sldId id="287" r:id="rId30"/>
    <p:sldId id="281" r:id="rId31"/>
    <p:sldId id="282" r:id="rId3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3" d="100"/>
          <a:sy n="73" d="100"/>
        </p:scale>
        <p:origin x="-1074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1D2B7E-3065-4056-B4D7-D7D3631B7B2D}" type="datetimeFigureOut">
              <a:rPr lang="en-GB" smtClean="0"/>
              <a:t>05/08/2020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6F095-2284-4425-A08D-369AC55F225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02593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1D2B7E-3065-4056-B4D7-D7D3631B7B2D}" type="datetimeFigureOut">
              <a:rPr lang="en-GB" smtClean="0"/>
              <a:t>05/08/2020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6F095-2284-4425-A08D-369AC55F225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97567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1D2B7E-3065-4056-B4D7-D7D3631B7B2D}" type="datetimeFigureOut">
              <a:rPr lang="en-GB" smtClean="0"/>
              <a:t>05/08/2020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6F095-2284-4425-A08D-369AC55F225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21220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1D2B7E-3065-4056-B4D7-D7D3631B7B2D}" type="datetimeFigureOut">
              <a:rPr lang="en-GB" smtClean="0"/>
              <a:t>05/08/2020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6F095-2284-4425-A08D-369AC55F225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98585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1D2B7E-3065-4056-B4D7-D7D3631B7B2D}" type="datetimeFigureOut">
              <a:rPr lang="en-GB" smtClean="0"/>
              <a:t>05/08/2020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6F095-2284-4425-A08D-369AC55F225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12441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1D2B7E-3065-4056-B4D7-D7D3631B7B2D}" type="datetimeFigureOut">
              <a:rPr lang="en-GB" smtClean="0"/>
              <a:t>05/08/2020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6F095-2284-4425-A08D-369AC55F225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14973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1D2B7E-3065-4056-B4D7-D7D3631B7B2D}" type="datetimeFigureOut">
              <a:rPr lang="en-GB" smtClean="0"/>
              <a:t>05/08/2020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6F095-2284-4425-A08D-369AC55F225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92965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1D2B7E-3065-4056-B4D7-D7D3631B7B2D}" type="datetimeFigureOut">
              <a:rPr lang="en-GB" smtClean="0"/>
              <a:t>05/08/2020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6F095-2284-4425-A08D-369AC55F225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07680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1D2B7E-3065-4056-B4D7-D7D3631B7B2D}" type="datetimeFigureOut">
              <a:rPr lang="en-GB" smtClean="0"/>
              <a:t>05/08/2020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6F095-2284-4425-A08D-369AC55F225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35731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1D2B7E-3065-4056-B4D7-D7D3631B7B2D}" type="datetimeFigureOut">
              <a:rPr lang="en-GB" smtClean="0"/>
              <a:t>05/08/2020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6F095-2284-4425-A08D-369AC55F225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88198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1D2B7E-3065-4056-B4D7-D7D3631B7B2D}" type="datetimeFigureOut">
              <a:rPr lang="en-GB" smtClean="0"/>
              <a:t>05/08/2020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6F095-2284-4425-A08D-369AC55F225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37986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1D2B7E-3065-4056-B4D7-D7D3631B7B2D}" type="datetimeFigureOut">
              <a:rPr lang="en-GB" smtClean="0"/>
              <a:t>05/08/2020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46F095-2284-4425-A08D-369AC55F225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32053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83029"/>
            <a:ext cx="8534399" cy="617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859194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563" y="795338"/>
            <a:ext cx="7762875" cy="5267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260448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325" y="923925"/>
            <a:ext cx="7753350" cy="501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847515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463" y="900113"/>
            <a:ext cx="7839075" cy="5057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916270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088" y="1019175"/>
            <a:ext cx="7743825" cy="4819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566410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988" y="942975"/>
            <a:ext cx="7820025" cy="4972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016225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563" y="1004888"/>
            <a:ext cx="7762875" cy="484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393109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325" y="957263"/>
            <a:ext cx="7753350" cy="4943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46880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750" y="928688"/>
            <a:ext cx="7810500" cy="500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242048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325" y="952500"/>
            <a:ext cx="7753350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44131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038" y="900113"/>
            <a:ext cx="7781925" cy="5057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07002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304801"/>
            <a:ext cx="8001000" cy="632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94443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325" y="904875"/>
            <a:ext cx="7753350" cy="5048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748846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988" y="1085850"/>
            <a:ext cx="7820025" cy="468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842101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513" y="933450"/>
            <a:ext cx="7800975" cy="499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683090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981200" y="914400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How can we write the equation of travelling wave in terms of exponential form?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1676400" y="1905000"/>
                <a:ext cx="4572000" cy="4252639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r>
                  <a:rPr lang="en-US" dirty="0"/>
                  <a:t>We know,</a:t>
                </a:r>
                <a:endParaRPr lang="en-GB" dirty="0"/>
              </a:p>
              <a:p>
                <a:r>
                  <a:rPr lang="en-US" dirty="0"/>
                  <a:t>The solution of wave equation ,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𝑦</m:t>
                    </m:r>
                    <m:r>
                      <a:rPr lang="en-US" i="1">
                        <a:latin typeface="Cambria Math"/>
                      </a:rPr>
                      <m:t>=</m:t>
                    </m:r>
                    <m:r>
                      <a:rPr lang="en-US" i="1">
                        <a:latin typeface="Cambria Math"/>
                      </a:rPr>
                      <m:t>𝐴𝑠𝑖𝑛</m:t>
                    </m:r>
                    <m:f>
                      <m:fPr>
                        <m:ctrlPr>
                          <a:rPr lang="en-GB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i="1">
                            <a:latin typeface="Cambria Math"/>
                          </a:rPr>
                          <m:t>2</m:t>
                        </m:r>
                        <m:r>
                          <a:rPr lang="en-US" i="1">
                            <a:latin typeface="Cambria Math"/>
                          </a:rPr>
                          <m:t>𝜋</m:t>
                        </m:r>
                      </m:num>
                      <m:den>
                        <m:r>
                          <a:rPr lang="en-US" i="1">
                            <a:latin typeface="Cambria Math"/>
                          </a:rPr>
                          <m:t>𝜆</m:t>
                        </m:r>
                      </m:den>
                    </m:f>
                    <m:r>
                      <a:rPr lang="en-US" i="1">
                        <a:latin typeface="Cambria Math"/>
                      </a:rPr>
                      <m:t>(</m:t>
                    </m:r>
                    <m:r>
                      <a:rPr lang="en-US" i="1">
                        <a:latin typeface="Cambria Math"/>
                      </a:rPr>
                      <m:t>𝑣𝑡</m:t>
                    </m:r>
                    <m:r>
                      <a:rPr lang="en-US" i="1">
                        <a:latin typeface="Cambria Math"/>
                      </a:rPr>
                      <m:t>−</m:t>
                    </m:r>
                    <m:r>
                      <a:rPr lang="en-US" i="1">
                        <a:latin typeface="Cambria Math"/>
                      </a:rPr>
                      <m:t>𝑥</m:t>
                    </m:r>
                    <m:r>
                      <a:rPr lang="en-US" i="1">
                        <a:latin typeface="Cambria Math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  <a:endParaRPr lang="en-GB" dirty="0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𝑦</m:t>
                    </m:r>
                    <m:r>
                      <a:rPr lang="en-US" i="1">
                        <a:latin typeface="Cambria Math"/>
                      </a:rPr>
                      <m:t>=</m:t>
                    </m:r>
                    <m:r>
                      <a:rPr lang="en-US" i="1">
                        <a:latin typeface="Cambria Math"/>
                      </a:rPr>
                      <m:t>𝐴𝑠𝑖𝑛</m:t>
                    </m:r>
                    <m:r>
                      <a:rPr lang="en-US" i="1">
                        <a:latin typeface="Cambria Math"/>
                      </a:rPr>
                      <m:t>(</m:t>
                    </m:r>
                    <m:f>
                      <m:fPr>
                        <m:ctrlPr>
                          <a:rPr lang="en-GB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i="1">
                            <a:latin typeface="Cambria Math"/>
                          </a:rPr>
                          <m:t>2</m:t>
                        </m:r>
                        <m:r>
                          <a:rPr lang="en-US" i="1">
                            <a:latin typeface="Cambria Math"/>
                          </a:rPr>
                          <m:t>𝜋</m:t>
                        </m:r>
                        <m:r>
                          <a:rPr lang="en-US" i="1">
                            <a:latin typeface="Cambria Math"/>
                          </a:rPr>
                          <m:t>𝑣𝑡</m:t>
                        </m:r>
                      </m:num>
                      <m:den>
                        <m:r>
                          <a:rPr lang="en-US" i="1">
                            <a:latin typeface="Cambria Math"/>
                          </a:rPr>
                          <m:t>𝜆</m:t>
                        </m:r>
                      </m:den>
                    </m:f>
                    <m:r>
                      <a:rPr lang="en-US" i="1">
                        <a:latin typeface="Cambria Math"/>
                      </a:rPr>
                      <m:t>−</m:t>
                    </m:r>
                    <m:f>
                      <m:fPr>
                        <m:ctrlPr>
                          <a:rPr lang="en-GB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i="1">
                            <a:latin typeface="Cambria Math"/>
                          </a:rPr>
                          <m:t>2</m:t>
                        </m:r>
                        <m:r>
                          <a:rPr lang="en-US" i="1">
                            <a:latin typeface="Cambria Math"/>
                          </a:rPr>
                          <m:t>𝜋</m:t>
                        </m:r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num>
                      <m:den>
                        <m:r>
                          <a:rPr lang="en-US" i="1">
                            <a:latin typeface="Cambria Math"/>
                          </a:rPr>
                          <m:t>𝜆</m:t>
                        </m:r>
                      </m:den>
                    </m:f>
                    <m:r>
                      <a:rPr lang="en-US" i="1">
                        <a:latin typeface="Cambria Math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  <a:endParaRPr lang="en-GB" dirty="0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𝑦</m:t>
                    </m:r>
                    <m:r>
                      <a:rPr lang="en-US" i="1">
                        <a:latin typeface="Cambria Math"/>
                      </a:rPr>
                      <m:t>=</m:t>
                    </m:r>
                    <m:r>
                      <a:rPr lang="en-US" i="1">
                        <a:latin typeface="Cambria Math"/>
                      </a:rPr>
                      <m:t>𝐴𝑠𝑖𝑛</m:t>
                    </m:r>
                    <m:r>
                      <a:rPr lang="en-US" i="1">
                        <a:latin typeface="Cambria Math"/>
                      </a:rPr>
                      <m:t>(</m:t>
                    </m:r>
                    <m:f>
                      <m:fPr>
                        <m:ctrlPr>
                          <a:rPr lang="en-GB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i="1">
                            <a:latin typeface="Cambria Math"/>
                          </a:rPr>
                          <m:t>2</m:t>
                        </m:r>
                        <m:r>
                          <a:rPr lang="en-US" i="1">
                            <a:latin typeface="Cambria Math"/>
                          </a:rPr>
                          <m:t>𝜋</m:t>
                        </m:r>
                        <m:r>
                          <a:rPr lang="en-US" i="1">
                            <a:latin typeface="Cambria Math"/>
                          </a:rPr>
                          <m:t>𝑣𝑡</m:t>
                        </m:r>
                      </m:num>
                      <m:den>
                        <m:r>
                          <a:rPr lang="en-US" i="1">
                            <a:latin typeface="Cambria Math"/>
                          </a:rPr>
                          <m:t>𝜆</m:t>
                        </m:r>
                      </m:den>
                    </m:f>
                    <m:r>
                      <a:rPr lang="en-US" i="1">
                        <a:latin typeface="Cambria Math"/>
                      </a:rPr>
                      <m:t>−</m:t>
                    </m:r>
                    <m:f>
                      <m:fPr>
                        <m:ctrlPr>
                          <a:rPr lang="en-GB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i="1">
                            <a:latin typeface="Cambria Math"/>
                          </a:rPr>
                          <m:t>2</m:t>
                        </m:r>
                        <m:r>
                          <a:rPr lang="en-US" i="1">
                            <a:latin typeface="Cambria Math"/>
                          </a:rPr>
                          <m:t>𝜋</m:t>
                        </m:r>
                        <m:r>
                          <a:rPr lang="en-US" i="1">
                            <a:latin typeface="Cambria Math"/>
                          </a:rPr>
                          <m:t>𝑥𝑣</m:t>
                        </m:r>
                      </m:num>
                      <m:den>
                        <m:r>
                          <a:rPr lang="en-US" i="1">
                            <a:latin typeface="Cambria Math"/>
                          </a:rPr>
                          <m:t>𝜆</m:t>
                        </m:r>
                        <m:r>
                          <a:rPr lang="en-US" i="1">
                            <a:latin typeface="Cambria Math"/>
                          </a:rPr>
                          <m:t>𝑣</m:t>
                        </m:r>
                      </m:den>
                    </m:f>
                    <m:r>
                      <a:rPr lang="en-US" i="1">
                        <a:latin typeface="Cambria Math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  <a:endParaRPr lang="en-GB" dirty="0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𝑦</m:t>
                    </m:r>
                    <m:r>
                      <a:rPr lang="en-US" i="1">
                        <a:latin typeface="Cambria Math"/>
                      </a:rPr>
                      <m:t>=</m:t>
                    </m:r>
                    <m:r>
                      <a:rPr lang="en-US" i="1">
                        <a:latin typeface="Cambria Math"/>
                      </a:rPr>
                      <m:t>𝐴𝑠𝑖𝑛</m:t>
                    </m:r>
                    <m:f>
                      <m:fPr>
                        <m:ctrlPr>
                          <a:rPr lang="en-GB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i="1">
                            <a:latin typeface="Cambria Math"/>
                          </a:rPr>
                          <m:t>2</m:t>
                        </m:r>
                        <m:r>
                          <a:rPr lang="en-US" i="1">
                            <a:latin typeface="Cambria Math"/>
                          </a:rPr>
                          <m:t>𝜋</m:t>
                        </m:r>
                        <m:r>
                          <a:rPr lang="en-US" i="1">
                            <a:latin typeface="Cambria Math"/>
                          </a:rPr>
                          <m:t>𝑣</m:t>
                        </m:r>
                      </m:num>
                      <m:den>
                        <m:r>
                          <a:rPr lang="en-US" i="1">
                            <a:latin typeface="Cambria Math"/>
                          </a:rPr>
                          <m:t>𝜆</m:t>
                        </m:r>
                      </m:den>
                    </m:f>
                    <m:r>
                      <a:rPr lang="en-US" i="1">
                        <a:latin typeface="Cambria Math"/>
                      </a:rPr>
                      <m:t>(</m:t>
                    </m:r>
                    <m:r>
                      <a:rPr lang="en-US" i="1">
                        <a:latin typeface="Cambria Math"/>
                      </a:rPr>
                      <m:t>𝑡</m:t>
                    </m:r>
                    <m:r>
                      <a:rPr lang="en-US" i="1">
                        <a:latin typeface="Cambria Math"/>
                      </a:rPr>
                      <m:t>−</m:t>
                    </m:r>
                    <m:f>
                      <m:fPr>
                        <m:ctrlPr>
                          <a:rPr lang="en-GB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num>
                      <m:den>
                        <m:r>
                          <a:rPr lang="en-US" i="1">
                            <a:latin typeface="Cambria Math"/>
                          </a:rPr>
                          <m:t>𝑣</m:t>
                        </m:r>
                      </m:den>
                    </m:f>
                    <m:r>
                      <a:rPr lang="en-US" i="1">
                        <a:latin typeface="Cambria Math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  <a:endParaRPr lang="en-GB" dirty="0"/>
              </a:p>
              <a:p>
                <a:r>
                  <a:rPr lang="en-US" dirty="0"/>
                  <a:t>Similarly for cosine function we can write</a:t>
                </a:r>
                <a:endParaRPr lang="en-GB" dirty="0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𝑦</m:t>
                    </m:r>
                    <m:r>
                      <a:rPr lang="en-US" i="1">
                        <a:latin typeface="Cambria Math"/>
                      </a:rPr>
                      <m:t>=</m:t>
                    </m:r>
                    <m:r>
                      <a:rPr lang="en-US" i="1">
                        <a:latin typeface="Cambria Math"/>
                      </a:rPr>
                      <m:t>𝐴𝑐𝑜𝑠</m:t>
                    </m:r>
                    <m:f>
                      <m:fPr>
                        <m:ctrlPr>
                          <a:rPr lang="en-GB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i="1">
                            <a:latin typeface="Cambria Math"/>
                          </a:rPr>
                          <m:t>2</m:t>
                        </m:r>
                        <m:r>
                          <a:rPr lang="en-US" i="1">
                            <a:latin typeface="Cambria Math"/>
                          </a:rPr>
                          <m:t>𝜋</m:t>
                        </m:r>
                        <m:r>
                          <a:rPr lang="en-US" i="1">
                            <a:latin typeface="Cambria Math"/>
                          </a:rPr>
                          <m:t>𝑣</m:t>
                        </m:r>
                      </m:num>
                      <m:den>
                        <m:r>
                          <a:rPr lang="en-US" i="1">
                            <a:latin typeface="Cambria Math"/>
                          </a:rPr>
                          <m:t>𝜆</m:t>
                        </m:r>
                      </m:den>
                    </m:f>
                    <m:r>
                      <a:rPr lang="en-US" i="1">
                        <a:latin typeface="Cambria Math"/>
                      </a:rPr>
                      <m:t>(</m:t>
                    </m:r>
                    <m:r>
                      <a:rPr lang="en-US" i="1">
                        <a:latin typeface="Cambria Math"/>
                      </a:rPr>
                      <m:t>𝑡</m:t>
                    </m:r>
                    <m:r>
                      <a:rPr lang="en-US" i="1">
                        <a:latin typeface="Cambria Math"/>
                      </a:rPr>
                      <m:t>−</m:t>
                    </m:r>
                    <m:f>
                      <m:fPr>
                        <m:ctrlPr>
                          <a:rPr lang="en-GB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num>
                      <m:den>
                        <m:r>
                          <a:rPr lang="en-US" i="1">
                            <a:latin typeface="Cambria Math"/>
                          </a:rPr>
                          <m:t>𝑣</m:t>
                        </m:r>
                      </m:den>
                    </m:f>
                    <m:r>
                      <a:rPr lang="en-US" i="1">
                        <a:latin typeface="Cambria Math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  <a:endParaRPr lang="en-GB" dirty="0"/>
              </a:p>
              <a:p>
                <a:r>
                  <a:rPr lang="en-US" dirty="0"/>
                  <a:t>In general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𝑦</m:t>
                    </m:r>
                    <m:r>
                      <a:rPr lang="en-US" i="1">
                        <a:latin typeface="Cambria Math"/>
                      </a:rPr>
                      <m:t>=</m:t>
                    </m:r>
                    <m:r>
                      <a:rPr lang="en-US" i="1">
                        <a:latin typeface="Cambria Math"/>
                      </a:rPr>
                      <m:t>𝐴𝑐𝑜𝑠</m:t>
                    </m:r>
                    <m:f>
                      <m:fPr>
                        <m:ctrlPr>
                          <a:rPr lang="en-GB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i="1">
                            <a:latin typeface="Cambria Math"/>
                          </a:rPr>
                          <m:t>2</m:t>
                        </m:r>
                        <m:r>
                          <a:rPr lang="en-US" i="1">
                            <a:latin typeface="Cambria Math"/>
                          </a:rPr>
                          <m:t>𝜋</m:t>
                        </m:r>
                        <m:r>
                          <a:rPr lang="en-US" i="1">
                            <a:latin typeface="Cambria Math"/>
                          </a:rPr>
                          <m:t>𝑣</m:t>
                        </m:r>
                      </m:num>
                      <m:den>
                        <m:r>
                          <a:rPr lang="en-US" i="1">
                            <a:latin typeface="Cambria Math"/>
                          </a:rPr>
                          <m:t>𝜆</m:t>
                        </m:r>
                      </m:den>
                    </m:f>
                    <m:r>
                      <a:rPr lang="en-US" i="1">
                        <a:latin typeface="Cambria Math"/>
                      </a:rPr>
                      <m:t>(</m:t>
                    </m:r>
                    <m:r>
                      <a:rPr lang="en-US" i="1">
                        <a:latin typeface="Cambria Math"/>
                      </a:rPr>
                      <m:t>𝑡</m:t>
                    </m:r>
                    <m:r>
                      <a:rPr lang="en-US" i="1">
                        <a:latin typeface="Cambria Math"/>
                      </a:rPr>
                      <m:t>−</m:t>
                    </m:r>
                    <m:f>
                      <m:fPr>
                        <m:ctrlPr>
                          <a:rPr lang="en-GB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num>
                      <m:den>
                        <m:r>
                          <a:rPr lang="en-US" i="1">
                            <a:latin typeface="Cambria Math"/>
                          </a:rPr>
                          <m:t>𝑣</m:t>
                        </m:r>
                      </m:den>
                    </m:f>
                    <m:r>
                      <a:rPr lang="en-US" i="1">
                        <a:latin typeface="Cambria Math"/>
                      </a:rPr>
                      <m:t>)±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𝐴𝑠𝑖𝑛</m:t>
                    </m:r>
                    <m:f>
                      <m:fPr>
                        <m:ctrlPr>
                          <a:rPr lang="en-GB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i="1">
                            <a:latin typeface="Cambria Math"/>
                          </a:rPr>
                          <m:t>2</m:t>
                        </m:r>
                        <m:r>
                          <a:rPr lang="en-US" i="1">
                            <a:latin typeface="Cambria Math"/>
                          </a:rPr>
                          <m:t>𝜋</m:t>
                        </m:r>
                        <m:r>
                          <a:rPr lang="en-US" i="1">
                            <a:latin typeface="Cambria Math"/>
                          </a:rPr>
                          <m:t>𝑣</m:t>
                        </m:r>
                      </m:num>
                      <m:den>
                        <m:r>
                          <a:rPr lang="en-US" i="1">
                            <a:latin typeface="Cambria Math"/>
                          </a:rPr>
                          <m:t>𝜆</m:t>
                        </m:r>
                      </m:den>
                    </m:f>
                    <m:r>
                      <a:rPr lang="en-US" i="1">
                        <a:latin typeface="Cambria Math"/>
                      </a:rPr>
                      <m:t>(</m:t>
                    </m:r>
                    <m:r>
                      <a:rPr lang="en-US" i="1">
                        <a:latin typeface="Cambria Math"/>
                      </a:rPr>
                      <m:t>𝑡</m:t>
                    </m:r>
                    <m:r>
                      <a:rPr lang="en-US" i="1">
                        <a:latin typeface="Cambria Math"/>
                      </a:rPr>
                      <m:t>−</m:t>
                    </m:r>
                    <m:f>
                      <m:fPr>
                        <m:ctrlPr>
                          <a:rPr lang="en-GB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num>
                      <m:den>
                        <m:r>
                          <a:rPr lang="en-US" i="1">
                            <a:latin typeface="Cambria Math"/>
                          </a:rPr>
                          <m:t>𝑣</m:t>
                        </m:r>
                      </m:den>
                    </m:f>
                    <m:r>
                      <a:rPr lang="en-US" i="1">
                        <a:latin typeface="Cambria Math"/>
                      </a:rPr>
                      <m:t>)</m:t>
                    </m:r>
                  </m:oMath>
                </a14:m>
                <a:endParaRPr lang="en-GB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𝑦</m:t>
                      </m:r>
                      <m:r>
                        <a:rPr lang="en-US" i="1">
                          <a:latin typeface="Cambria Math"/>
                        </a:rPr>
                        <m:t>=</m:t>
                      </m:r>
                      <m:r>
                        <a:rPr lang="en-US" i="1">
                          <a:latin typeface="Cambria Math"/>
                        </a:rPr>
                        <m:t>𝐴</m:t>
                      </m:r>
                      <m:sSup>
                        <m:sSupPr>
                          <m:ctrlPr>
                            <a:rPr lang="en-GB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latin typeface="Cambria Math"/>
                            </a:rPr>
                            <m:t>−</m:t>
                          </m:r>
                          <m:r>
                            <a:rPr lang="en-US" i="1">
                              <a:latin typeface="Cambria Math"/>
                            </a:rPr>
                            <m:t>𝑖</m:t>
                          </m:r>
                          <m:f>
                            <m:fPr>
                              <m:ctrlPr>
                                <a:rPr lang="en-GB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/>
                                </a:rPr>
                                <m:t>2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𝜋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𝑣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GB" i="1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/>
                                    </a:rPr>
                                    <m:t>𝑥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/>
                                    </a:rPr>
                                    <m:t>𝑣</m:t>
                                  </m:r>
                                </m:den>
                              </m:f>
                              <m:r>
                                <a:rPr lang="en-US" i="1">
                                  <a:latin typeface="Cambria Math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US" i="1">
                                  <a:latin typeface="Cambria Math"/>
                                </a:rPr>
                                <m:t>𝜆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400" y="1905000"/>
                <a:ext cx="4572000" cy="4252639"/>
              </a:xfrm>
              <a:prstGeom prst="rect">
                <a:avLst/>
              </a:prstGeom>
              <a:blipFill rotWithShape="1">
                <a:blip r:embed="rId2"/>
                <a:stretch>
                  <a:fillRect l="-1067" t="-71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407244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2286000" y="2149227"/>
                <a:ext cx="4572000" cy="2559547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r>
                  <a:rPr lang="en-US" dirty="0"/>
                  <a:t>Wave function Ѱ is defined as the variable quantity which is used to develop the Schrodinger equation.</a:t>
                </a:r>
                <a:endParaRPr lang="en-GB" dirty="0"/>
              </a:p>
              <a:p>
                <a:r>
                  <a:rPr lang="en-US" dirty="0"/>
                  <a:t>We can replace y with Ѱ</a:t>
                </a:r>
                <a:endParaRPr lang="en-GB" dirty="0"/>
              </a:p>
              <a:p>
                <a:r>
                  <a:rPr lang="en-US" dirty="0"/>
                  <a:t> </a:t>
                </a:r>
                <a:endParaRPr lang="en-GB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Ѱ=</m:t>
                      </m:r>
                      <m:r>
                        <a:rPr lang="en-US" i="1">
                          <a:latin typeface="Cambria Math"/>
                        </a:rPr>
                        <m:t>𝐴</m:t>
                      </m:r>
                      <m:sSup>
                        <m:sSupPr>
                          <m:ctrlPr>
                            <a:rPr lang="en-GB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latin typeface="Cambria Math"/>
                            </a:rPr>
                            <m:t>−</m:t>
                          </m:r>
                          <m:r>
                            <a:rPr lang="en-US" i="1">
                              <a:latin typeface="Cambria Math"/>
                            </a:rPr>
                            <m:t>𝑖</m:t>
                          </m:r>
                          <m:f>
                            <m:fPr>
                              <m:ctrlPr>
                                <a:rPr lang="en-GB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/>
                                </a:rPr>
                                <m:t>2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𝜋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𝑣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GB" i="1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/>
                                    </a:rPr>
                                    <m:t>𝑥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/>
                                    </a:rPr>
                                    <m:t>𝑣</m:t>
                                  </m:r>
                                </m:den>
                              </m:f>
                              <m:r>
                                <a:rPr lang="en-US" i="1">
                                  <a:latin typeface="Cambria Math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US" i="1">
                                  <a:latin typeface="Cambria Math"/>
                                </a:rPr>
                                <m:t>𝜆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GB" dirty="0"/>
              </a:p>
              <a:p>
                <a:r>
                  <a:rPr lang="en-US" dirty="0"/>
                  <a:t>This is the exponential function and solution of a wave equation in classical mechanics</a:t>
                </a:r>
                <a:endParaRPr lang="en-GB" dirty="0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0" y="2149227"/>
                <a:ext cx="4572000" cy="2559547"/>
              </a:xfrm>
              <a:prstGeom prst="rect">
                <a:avLst/>
              </a:prstGeom>
              <a:blipFill rotWithShape="1">
                <a:blip r:embed="rId2"/>
                <a:stretch>
                  <a:fillRect l="-1067" t="-1193" r="-1600" b="-310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854221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785813"/>
            <a:ext cx="7086599" cy="528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133601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809625"/>
            <a:ext cx="6324600" cy="523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265461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04800"/>
            <a:ext cx="7467599" cy="601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494375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28600"/>
            <a:ext cx="8534400" cy="617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545911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52400"/>
            <a:ext cx="8229600" cy="5972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887370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381000"/>
            <a:ext cx="8381999" cy="5943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716081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28600"/>
            <a:ext cx="85344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31142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972877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457200"/>
            <a:ext cx="8382000" cy="586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230550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304800"/>
            <a:ext cx="8077199" cy="594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057566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609600" y="301050"/>
                <a:ext cx="8153400" cy="38865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3200" dirty="0"/>
                  <a:t>Pair production</a:t>
                </a:r>
                <a:endParaRPr lang="en-GB" sz="32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latin typeface="Cambria Math"/>
                        </a:rPr>
                        <m:t>h</m:t>
                      </m:r>
                      <m:r>
                        <a:rPr lang="en-US" sz="3200" i="1">
                          <a:latin typeface="Cambria Math"/>
                        </a:rPr>
                        <m:t>𝜈</m:t>
                      </m:r>
                      <m:r>
                        <a:rPr lang="en-US" sz="32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GB" sz="32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/>
                            </a:rPr>
                            <m:t>𝐸</m:t>
                          </m:r>
                        </m:e>
                        <m:sub>
                          <m:r>
                            <a:rPr lang="en-US" sz="3200" i="1">
                              <a:latin typeface="Cambria Math"/>
                            </a:rPr>
                            <m:t>+</m:t>
                          </m:r>
                        </m:sub>
                      </m:sSub>
                      <m:r>
                        <a:rPr lang="en-US" sz="3200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GB" sz="32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/>
                            </a:rPr>
                            <m:t>𝐸</m:t>
                          </m:r>
                        </m:e>
                        <m:sub>
                          <m:r>
                            <a:rPr lang="en-US" sz="3200" i="1">
                              <a:latin typeface="Cambria Math"/>
                            </a:rPr>
                            <m:t>−</m:t>
                          </m:r>
                        </m:sub>
                      </m:sSub>
                      <m:r>
                        <a:rPr lang="en-US" sz="3200" i="1">
                          <a:latin typeface="Cambria Math"/>
                        </a:rPr>
                        <m:t>=</m:t>
                      </m:r>
                      <m:d>
                        <m:dPr>
                          <m:ctrlPr>
                            <a:rPr lang="en-GB" sz="3200" i="1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32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latin typeface="Cambria Math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3200" i="1">
                                  <a:latin typeface="Cambria Math"/>
                                </a:rPr>
                                <m:t>𝑝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GB" sz="3200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sz="3200" i="1">
                                  <a:latin typeface="Cambria Math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US" sz="32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3200" i="1">
                              <a:latin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sz="32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latin typeface="Cambria Math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sz="3200" i="1">
                                  <a:latin typeface="Cambria Math"/>
                                </a:rPr>
                                <m:t>𝑝</m:t>
                              </m:r>
                            </m:sub>
                          </m:sSub>
                        </m:e>
                      </m:d>
                      <m:r>
                        <a:rPr lang="en-US" sz="3200" i="1">
                          <a:latin typeface="Cambria Math"/>
                        </a:rPr>
                        <m:t>+</m:t>
                      </m:r>
                      <m:d>
                        <m:dPr>
                          <m:ctrlPr>
                            <a:rPr lang="en-GB" sz="3200" i="1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32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latin typeface="Cambria Math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3200" i="1">
                                  <a:latin typeface="Cambria Math"/>
                                </a:rPr>
                                <m:t>𝑒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GB" sz="3200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sz="3200" i="1">
                                  <a:latin typeface="Cambria Math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US" sz="32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3200" i="1">
                              <a:latin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sz="32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latin typeface="Cambria Math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sz="3200" i="1">
                                  <a:latin typeface="Cambria Math"/>
                                </a:rPr>
                                <m:t>𝑒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sz="32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latin typeface="Cambria Math"/>
                        </a:rPr>
                        <m:t>h</m:t>
                      </m:r>
                      <m:r>
                        <a:rPr lang="en-US" sz="3200" i="1">
                          <a:latin typeface="Cambria Math"/>
                        </a:rPr>
                        <m:t>𝜈</m:t>
                      </m:r>
                      <m:r>
                        <a:rPr lang="en-US" sz="32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GB" sz="32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/>
                            </a:rPr>
                            <m:t>2</m:t>
                          </m:r>
                          <m:sSub>
                            <m:sSubPr>
                              <m:ctrlPr>
                                <a:rPr lang="en-GB" sz="32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latin typeface="Cambria Math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3200" i="1"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GB" sz="3200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sz="3200" i="1">
                                  <a:latin typeface="Cambria Math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US" sz="32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3200" i="1">
                              <a:latin typeface="Cambria Math"/>
                            </a:rPr>
                            <m:t>+</m:t>
                          </m:r>
                          <m:r>
                            <a:rPr lang="en-US" sz="3200" i="1">
                              <a:latin typeface="Cambria Math"/>
                            </a:rPr>
                            <m:t>𝐾</m:t>
                          </m:r>
                        </m:e>
                        <m:sub>
                          <m:r>
                            <a:rPr lang="en-US" sz="3200" i="1">
                              <a:latin typeface="Cambria Math"/>
                            </a:rPr>
                            <m:t>𝑝</m:t>
                          </m:r>
                        </m:sub>
                      </m:sSub>
                      <m:r>
                        <a:rPr lang="en-US" sz="3200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GB" sz="32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/>
                            </a:rPr>
                            <m:t>𝐾</m:t>
                          </m:r>
                        </m:e>
                        <m:sub>
                          <m:r>
                            <a:rPr lang="en-US" sz="3200" i="1">
                              <a:latin typeface="Cambria Math"/>
                            </a:rPr>
                            <m:t>𝑒</m:t>
                          </m:r>
                          <m:r>
                            <a:rPr lang="en-US" sz="3200" i="1">
                              <a:latin typeface="Cambria Math"/>
                            </a:rPr>
                            <m:t>     </m:t>
                          </m:r>
                        </m:sub>
                      </m:sSub>
                      <m:r>
                        <a:rPr lang="en-US" sz="3200" i="1">
                          <a:latin typeface="Cambria Math"/>
                        </a:rPr>
                        <m:t>          </m:t>
                      </m:r>
                      <m:d>
                        <m:dPr>
                          <m:ctrlPr>
                            <a:rPr lang="en-GB" sz="3200" i="1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32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latin typeface="Cambria Math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3200" i="1">
                                  <a:latin typeface="Cambria Math"/>
                                </a:rPr>
                                <m:t>𝑝</m:t>
                              </m:r>
                            </m:sub>
                          </m:sSub>
                          <m:r>
                            <a:rPr lang="en-US" sz="3200" i="1">
                              <a:latin typeface="Cambria Math"/>
                            </a:rPr>
                            <m:t>=</m:t>
                          </m:r>
                          <m:sSub>
                            <m:sSubPr>
                              <m:ctrlPr>
                                <a:rPr lang="en-GB" sz="32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latin typeface="Cambria Math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3200" i="1">
                                  <a:latin typeface="Cambria Math"/>
                                </a:rPr>
                                <m:t>𝑒</m:t>
                              </m:r>
                            </m:sub>
                          </m:sSub>
                          <m:r>
                            <a:rPr lang="en-US" sz="3200" i="1">
                              <a:latin typeface="Cambria Math"/>
                            </a:rPr>
                            <m:t>=</m:t>
                          </m:r>
                          <m:sSub>
                            <m:sSubPr>
                              <m:ctrlPr>
                                <a:rPr lang="en-GB" sz="32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latin typeface="Cambria Math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3200" i="1"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sz="32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latin typeface="Cambria Math"/>
                        </a:rPr>
                        <m:t>2</m:t>
                      </m:r>
                      <m:sSub>
                        <m:sSubPr>
                          <m:ctrlPr>
                            <a:rPr lang="en-GB" sz="32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/>
                            </a:rPr>
                            <m:t>𝑚</m:t>
                          </m:r>
                        </m:e>
                        <m:sub>
                          <m:r>
                            <a:rPr lang="en-US" sz="3200" i="1">
                              <a:latin typeface="Cambria Math"/>
                            </a:rPr>
                            <m:t>0</m:t>
                          </m:r>
                        </m:sub>
                      </m:sSub>
                      <m:sSup>
                        <m:sSupPr>
                          <m:ctrlPr>
                            <a:rPr lang="en-GB" sz="32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3200" i="1">
                              <a:latin typeface="Cambria Math"/>
                            </a:rPr>
                            <m:t>𝑐</m:t>
                          </m:r>
                        </m:e>
                        <m:sup>
                          <m:r>
                            <a:rPr lang="en-US" sz="3200" i="1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3200" i="1">
                          <a:latin typeface="Cambria Math"/>
                        </a:rPr>
                        <m:t>=</m:t>
                      </m:r>
                      <m:r>
                        <a:rPr lang="en-US" sz="3200" i="1">
                          <a:latin typeface="Cambria Math"/>
                        </a:rPr>
                        <m:t>𝑅𝑒𝑠𝑡</m:t>
                      </m:r>
                      <m:r>
                        <a:rPr lang="en-US" sz="3200" i="1">
                          <a:latin typeface="Cambria Math"/>
                        </a:rPr>
                        <m:t> </m:t>
                      </m:r>
                      <m:r>
                        <a:rPr lang="en-US" sz="3200" i="1">
                          <a:latin typeface="Cambria Math"/>
                        </a:rPr>
                        <m:t>𝑚𝑎𝑠𝑠</m:t>
                      </m:r>
                      <m:r>
                        <a:rPr lang="en-US" sz="3200" i="1">
                          <a:latin typeface="Cambria Math"/>
                        </a:rPr>
                        <m:t> </m:t>
                      </m:r>
                      <m:r>
                        <a:rPr lang="en-US" sz="3200" i="1">
                          <a:latin typeface="Cambria Math"/>
                        </a:rPr>
                        <m:t>𝑒𝑛𝑒𝑟𝑔𝑦</m:t>
                      </m:r>
                    </m:oMath>
                  </m:oMathPara>
                </a14:m>
                <a:endParaRPr lang="en-GB" sz="32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2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/>
                            </a:rPr>
                            <m:t>𝐾</m:t>
                          </m:r>
                        </m:e>
                        <m:sub>
                          <m:r>
                            <a:rPr lang="en-US" sz="3200" i="1">
                              <a:latin typeface="Cambria Math"/>
                            </a:rPr>
                            <m:t>𝑝</m:t>
                          </m:r>
                        </m:sub>
                      </m:sSub>
                      <m:r>
                        <a:rPr lang="en-US" sz="3200" i="1">
                          <a:latin typeface="Cambria Math"/>
                        </a:rPr>
                        <m:t>=</m:t>
                      </m:r>
                      <m:r>
                        <a:rPr lang="en-US" sz="3200" i="1">
                          <a:latin typeface="Cambria Math"/>
                        </a:rPr>
                        <m:t>𝐾𝑖𝑛𝑒𝑡𝑖𝑐</m:t>
                      </m:r>
                      <m:r>
                        <a:rPr lang="en-US" sz="3200" i="1">
                          <a:latin typeface="Cambria Math"/>
                        </a:rPr>
                        <m:t> </m:t>
                      </m:r>
                      <m:r>
                        <a:rPr lang="en-US" sz="3200" i="1">
                          <a:latin typeface="Cambria Math"/>
                        </a:rPr>
                        <m:t>𝑒𝑛𝑒𝑟𝑔𝑦</m:t>
                      </m:r>
                      <m:r>
                        <a:rPr lang="en-US" sz="3200" i="1">
                          <a:latin typeface="Cambria Math"/>
                        </a:rPr>
                        <m:t> </m:t>
                      </m:r>
                      <m:r>
                        <a:rPr lang="en-US" sz="3200" i="1">
                          <a:latin typeface="Cambria Math"/>
                        </a:rPr>
                        <m:t>𝑜𝑓</m:t>
                      </m:r>
                      <m:r>
                        <a:rPr lang="en-US" sz="3200" i="1">
                          <a:latin typeface="Cambria Math"/>
                        </a:rPr>
                        <m:t> </m:t>
                      </m:r>
                      <m:r>
                        <a:rPr lang="en-US" sz="3200" i="1">
                          <a:latin typeface="Cambria Math"/>
                        </a:rPr>
                        <m:t>𝑝𝑜𝑠𝑖𝑡𝑟𝑜𝑛</m:t>
                      </m:r>
                    </m:oMath>
                  </m:oMathPara>
                </a14:m>
                <a:endParaRPr lang="en-GB" sz="32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2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/>
                            </a:rPr>
                            <m:t>𝐾</m:t>
                          </m:r>
                        </m:e>
                        <m:sub>
                          <m:r>
                            <a:rPr lang="en-US" sz="3200" i="1">
                              <a:latin typeface="Cambria Math"/>
                            </a:rPr>
                            <m:t>𝑒</m:t>
                          </m:r>
                        </m:sub>
                      </m:sSub>
                      <m:r>
                        <a:rPr lang="en-US" sz="3200" i="1">
                          <a:latin typeface="Cambria Math"/>
                        </a:rPr>
                        <m:t>=</m:t>
                      </m:r>
                      <m:r>
                        <a:rPr lang="en-US" sz="3200" i="1">
                          <a:latin typeface="Cambria Math"/>
                        </a:rPr>
                        <m:t>𝐾𝑖𝑛𝑒𝑡𝑖𝑐</m:t>
                      </m:r>
                      <m:r>
                        <a:rPr lang="en-US" sz="3200" i="1">
                          <a:latin typeface="Cambria Math"/>
                        </a:rPr>
                        <m:t> </m:t>
                      </m:r>
                      <m:r>
                        <a:rPr lang="en-US" sz="3200" i="1">
                          <a:latin typeface="Cambria Math"/>
                        </a:rPr>
                        <m:t>𝑒𝑛𝑒𝑟𝑔𝑦</m:t>
                      </m:r>
                      <m:r>
                        <a:rPr lang="en-US" sz="3200" i="1">
                          <a:latin typeface="Cambria Math"/>
                        </a:rPr>
                        <m:t> </m:t>
                      </m:r>
                      <m:r>
                        <a:rPr lang="en-US" sz="3200" i="1">
                          <a:latin typeface="Cambria Math"/>
                        </a:rPr>
                        <m:t>𝑜𝑓</m:t>
                      </m:r>
                      <m:r>
                        <a:rPr lang="en-US" sz="3200" i="1">
                          <a:latin typeface="Cambria Math"/>
                        </a:rPr>
                        <m:t> </m:t>
                      </m:r>
                      <m:r>
                        <a:rPr lang="en-US" sz="3200" i="1">
                          <a:latin typeface="Cambria Math"/>
                        </a:rPr>
                        <m:t>𝑒𝑙𝑒𝑐𝑡𝑟𝑜𝑛</m:t>
                      </m:r>
                    </m:oMath>
                  </m:oMathPara>
                </a14:m>
                <a:endParaRPr lang="en-GB" sz="3200" dirty="0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301050"/>
                <a:ext cx="8153400" cy="3886577"/>
              </a:xfrm>
              <a:prstGeom prst="rect">
                <a:avLst/>
              </a:prstGeom>
              <a:blipFill rotWithShape="1">
                <a:blip r:embed="rId2"/>
                <a:stretch>
                  <a:fillRect l="-1868" t="-203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Explosion 1 2"/>
          <p:cNvSpPr/>
          <p:nvPr/>
        </p:nvSpPr>
        <p:spPr>
          <a:xfrm>
            <a:off x="1524000" y="5181600"/>
            <a:ext cx="533400" cy="685800"/>
          </a:xfrm>
          <a:prstGeom prst="irregularSeal1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Freeform 3"/>
          <p:cNvSpPr/>
          <p:nvPr/>
        </p:nvSpPr>
        <p:spPr>
          <a:xfrm>
            <a:off x="1998617" y="5277394"/>
            <a:ext cx="2625634" cy="353705"/>
          </a:xfrm>
          <a:custGeom>
            <a:avLst/>
            <a:gdLst>
              <a:gd name="connsiteX0" fmla="*/ 0 w 2625634"/>
              <a:gd name="connsiteY0" fmla="*/ 352697 h 353705"/>
              <a:gd name="connsiteX1" fmla="*/ 91440 w 2625634"/>
              <a:gd name="connsiteY1" fmla="*/ 261257 h 353705"/>
              <a:gd name="connsiteX2" fmla="*/ 209006 w 2625634"/>
              <a:gd name="connsiteY2" fmla="*/ 169817 h 353705"/>
              <a:gd name="connsiteX3" fmla="*/ 287383 w 2625634"/>
              <a:gd name="connsiteY3" fmla="*/ 143692 h 353705"/>
              <a:gd name="connsiteX4" fmla="*/ 548640 w 2625634"/>
              <a:gd name="connsiteY4" fmla="*/ 156755 h 353705"/>
              <a:gd name="connsiteX5" fmla="*/ 666206 w 2625634"/>
              <a:gd name="connsiteY5" fmla="*/ 222069 h 353705"/>
              <a:gd name="connsiteX6" fmla="*/ 757646 w 2625634"/>
              <a:gd name="connsiteY6" fmla="*/ 248195 h 353705"/>
              <a:gd name="connsiteX7" fmla="*/ 796834 w 2625634"/>
              <a:gd name="connsiteY7" fmla="*/ 274320 h 353705"/>
              <a:gd name="connsiteX8" fmla="*/ 927463 w 2625634"/>
              <a:gd name="connsiteY8" fmla="*/ 313509 h 353705"/>
              <a:gd name="connsiteX9" fmla="*/ 1110343 w 2625634"/>
              <a:gd name="connsiteY9" fmla="*/ 300446 h 353705"/>
              <a:gd name="connsiteX10" fmla="*/ 1188720 w 2625634"/>
              <a:gd name="connsiteY10" fmla="*/ 248195 h 353705"/>
              <a:gd name="connsiteX11" fmla="*/ 1240972 w 2625634"/>
              <a:gd name="connsiteY11" fmla="*/ 182880 h 353705"/>
              <a:gd name="connsiteX12" fmla="*/ 1254034 w 2625634"/>
              <a:gd name="connsiteY12" fmla="*/ 143692 h 353705"/>
              <a:gd name="connsiteX13" fmla="*/ 1332412 w 2625634"/>
              <a:gd name="connsiteY13" fmla="*/ 91440 h 353705"/>
              <a:gd name="connsiteX14" fmla="*/ 1371600 w 2625634"/>
              <a:gd name="connsiteY14" fmla="*/ 52252 h 353705"/>
              <a:gd name="connsiteX15" fmla="*/ 1410789 w 2625634"/>
              <a:gd name="connsiteY15" fmla="*/ 26126 h 353705"/>
              <a:gd name="connsiteX16" fmla="*/ 1489166 w 2625634"/>
              <a:gd name="connsiteY16" fmla="*/ 0 h 353705"/>
              <a:gd name="connsiteX17" fmla="*/ 1658983 w 2625634"/>
              <a:gd name="connsiteY17" fmla="*/ 13063 h 353705"/>
              <a:gd name="connsiteX18" fmla="*/ 1698172 w 2625634"/>
              <a:gd name="connsiteY18" fmla="*/ 39189 h 353705"/>
              <a:gd name="connsiteX19" fmla="*/ 1763486 w 2625634"/>
              <a:gd name="connsiteY19" fmla="*/ 156755 h 353705"/>
              <a:gd name="connsiteX20" fmla="*/ 1815737 w 2625634"/>
              <a:gd name="connsiteY20" fmla="*/ 235132 h 353705"/>
              <a:gd name="connsiteX21" fmla="*/ 1828800 w 2625634"/>
              <a:gd name="connsiteY21" fmla="*/ 274320 h 353705"/>
              <a:gd name="connsiteX22" fmla="*/ 1867989 w 2625634"/>
              <a:gd name="connsiteY22" fmla="*/ 300446 h 353705"/>
              <a:gd name="connsiteX23" fmla="*/ 1894114 w 2625634"/>
              <a:gd name="connsiteY23" fmla="*/ 339635 h 353705"/>
              <a:gd name="connsiteX24" fmla="*/ 2063932 w 2625634"/>
              <a:gd name="connsiteY24" fmla="*/ 339635 h 353705"/>
              <a:gd name="connsiteX25" fmla="*/ 2116183 w 2625634"/>
              <a:gd name="connsiteY25" fmla="*/ 313509 h 353705"/>
              <a:gd name="connsiteX26" fmla="*/ 2220686 w 2625634"/>
              <a:gd name="connsiteY26" fmla="*/ 287383 h 353705"/>
              <a:gd name="connsiteX27" fmla="*/ 2272937 w 2625634"/>
              <a:gd name="connsiteY27" fmla="*/ 261257 h 353705"/>
              <a:gd name="connsiteX28" fmla="*/ 2312126 w 2625634"/>
              <a:gd name="connsiteY28" fmla="*/ 248195 h 353705"/>
              <a:gd name="connsiteX29" fmla="*/ 2364377 w 2625634"/>
              <a:gd name="connsiteY29" fmla="*/ 222069 h 353705"/>
              <a:gd name="connsiteX30" fmla="*/ 2416629 w 2625634"/>
              <a:gd name="connsiteY30" fmla="*/ 209006 h 353705"/>
              <a:gd name="connsiteX31" fmla="*/ 2495006 w 2625634"/>
              <a:gd name="connsiteY31" fmla="*/ 182880 h 353705"/>
              <a:gd name="connsiteX32" fmla="*/ 2573383 w 2625634"/>
              <a:gd name="connsiteY32" fmla="*/ 104503 h 353705"/>
              <a:gd name="connsiteX33" fmla="*/ 2625634 w 2625634"/>
              <a:gd name="connsiteY33" fmla="*/ 78377 h 3537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2625634" h="353705">
                <a:moveTo>
                  <a:pt x="0" y="352697"/>
                </a:moveTo>
                <a:cubicBezTo>
                  <a:pt x="106373" y="219732"/>
                  <a:pt x="4101" y="334039"/>
                  <a:pt x="91440" y="261257"/>
                </a:cubicBezTo>
                <a:cubicBezTo>
                  <a:pt x="136521" y="223690"/>
                  <a:pt x="142982" y="191824"/>
                  <a:pt x="209006" y="169817"/>
                </a:cubicBezTo>
                <a:lnTo>
                  <a:pt x="287383" y="143692"/>
                </a:lnTo>
                <a:cubicBezTo>
                  <a:pt x="374469" y="148046"/>
                  <a:pt x="461773" y="149202"/>
                  <a:pt x="548640" y="156755"/>
                </a:cubicBezTo>
                <a:cubicBezTo>
                  <a:pt x="601946" y="161390"/>
                  <a:pt x="612108" y="204036"/>
                  <a:pt x="666206" y="222069"/>
                </a:cubicBezTo>
                <a:cubicBezTo>
                  <a:pt x="722426" y="240809"/>
                  <a:pt x="692036" y="231792"/>
                  <a:pt x="757646" y="248195"/>
                </a:cubicBezTo>
                <a:cubicBezTo>
                  <a:pt x="770709" y="256903"/>
                  <a:pt x="782488" y="267944"/>
                  <a:pt x="796834" y="274320"/>
                </a:cubicBezTo>
                <a:cubicBezTo>
                  <a:pt x="837724" y="292493"/>
                  <a:pt x="884037" y="302652"/>
                  <a:pt x="927463" y="313509"/>
                </a:cubicBezTo>
                <a:cubicBezTo>
                  <a:pt x="988423" y="309155"/>
                  <a:pt x="1051052" y="315269"/>
                  <a:pt x="1110343" y="300446"/>
                </a:cubicBezTo>
                <a:cubicBezTo>
                  <a:pt x="1140805" y="292831"/>
                  <a:pt x="1188720" y="248195"/>
                  <a:pt x="1188720" y="248195"/>
                </a:cubicBezTo>
                <a:cubicBezTo>
                  <a:pt x="1221554" y="149692"/>
                  <a:pt x="1173444" y="267291"/>
                  <a:pt x="1240972" y="182880"/>
                </a:cubicBezTo>
                <a:cubicBezTo>
                  <a:pt x="1249574" y="172128"/>
                  <a:pt x="1244298" y="153428"/>
                  <a:pt x="1254034" y="143692"/>
                </a:cubicBezTo>
                <a:cubicBezTo>
                  <a:pt x="1276237" y="121489"/>
                  <a:pt x="1310209" y="113643"/>
                  <a:pt x="1332412" y="91440"/>
                </a:cubicBezTo>
                <a:cubicBezTo>
                  <a:pt x="1345475" y="78377"/>
                  <a:pt x="1357408" y="64078"/>
                  <a:pt x="1371600" y="52252"/>
                </a:cubicBezTo>
                <a:cubicBezTo>
                  <a:pt x="1383661" y="42201"/>
                  <a:pt x="1396442" y="32502"/>
                  <a:pt x="1410789" y="26126"/>
                </a:cubicBezTo>
                <a:cubicBezTo>
                  <a:pt x="1435954" y="14941"/>
                  <a:pt x="1489166" y="0"/>
                  <a:pt x="1489166" y="0"/>
                </a:cubicBezTo>
                <a:cubicBezTo>
                  <a:pt x="1545772" y="4354"/>
                  <a:pt x="1603183" y="2600"/>
                  <a:pt x="1658983" y="13063"/>
                </a:cubicBezTo>
                <a:cubicBezTo>
                  <a:pt x="1674414" y="15956"/>
                  <a:pt x="1687834" y="27374"/>
                  <a:pt x="1698172" y="39189"/>
                </a:cubicBezTo>
                <a:cubicBezTo>
                  <a:pt x="1821251" y="179851"/>
                  <a:pt x="1712783" y="65488"/>
                  <a:pt x="1763486" y="156755"/>
                </a:cubicBezTo>
                <a:cubicBezTo>
                  <a:pt x="1778735" y="184203"/>
                  <a:pt x="1805808" y="205344"/>
                  <a:pt x="1815737" y="235132"/>
                </a:cubicBezTo>
                <a:cubicBezTo>
                  <a:pt x="1820091" y="248195"/>
                  <a:pt x="1820198" y="263568"/>
                  <a:pt x="1828800" y="274320"/>
                </a:cubicBezTo>
                <a:cubicBezTo>
                  <a:pt x="1838608" y="286579"/>
                  <a:pt x="1854926" y="291737"/>
                  <a:pt x="1867989" y="300446"/>
                </a:cubicBezTo>
                <a:cubicBezTo>
                  <a:pt x="1876697" y="313509"/>
                  <a:pt x="1881855" y="329828"/>
                  <a:pt x="1894114" y="339635"/>
                </a:cubicBezTo>
                <a:cubicBezTo>
                  <a:pt x="1932969" y="370719"/>
                  <a:pt x="2052600" y="340768"/>
                  <a:pt x="2063932" y="339635"/>
                </a:cubicBezTo>
                <a:cubicBezTo>
                  <a:pt x="2081349" y="330926"/>
                  <a:pt x="2097709" y="319667"/>
                  <a:pt x="2116183" y="313509"/>
                </a:cubicBezTo>
                <a:cubicBezTo>
                  <a:pt x="2208187" y="282840"/>
                  <a:pt x="2152255" y="316711"/>
                  <a:pt x="2220686" y="287383"/>
                </a:cubicBezTo>
                <a:cubicBezTo>
                  <a:pt x="2238584" y="279712"/>
                  <a:pt x="2255039" y="268928"/>
                  <a:pt x="2272937" y="261257"/>
                </a:cubicBezTo>
                <a:cubicBezTo>
                  <a:pt x="2285593" y="255833"/>
                  <a:pt x="2299470" y="253619"/>
                  <a:pt x="2312126" y="248195"/>
                </a:cubicBezTo>
                <a:cubicBezTo>
                  <a:pt x="2330024" y="240524"/>
                  <a:pt x="2346144" y="228906"/>
                  <a:pt x="2364377" y="222069"/>
                </a:cubicBezTo>
                <a:cubicBezTo>
                  <a:pt x="2381187" y="215765"/>
                  <a:pt x="2399433" y="214165"/>
                  <a:pt x="2416629" y="209006"/>
                </a:cubicBezTo>
                <a:cubicBezTo>
                  <a:pt x="2443006" y="201093"/>
                  <a:pt x="2495006" y="182880"/>
                  <a:pt x="2495006" y="182880"/>
                </a:cubicBezTo>
                <a:cubicBezTo>
                  <a:pt x="2521132" y="156754"/>
                  <a:pt x="2538332" y="116187"/>
                  <a:pt x="2573383" y="104503"/>
                </a:cubicBezTo>
                <a:cubicBezTo>
                  <a:pt x="2618414" y="89493"/>
                  <a:pt x="2602836" y="101177"/>
                  <a:pt x="2625634" y="78377"/>
                </a:cubicBezTo>
              </a:path>
            </a:pathLst>
          </a:cu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6" name="Straight Arrow Connector 5"/>
          <p:cNvCxnSpPr>
            <a:stCxn id="4" idx="32"/>
          </p:cNvCxnSpPr>
          <p:nvPr/>
        </p:nvCxnSpPr>
        <p:spPr>
          <a:xfrm flipV="1">
            <a:off x="4572000" y="4572000"/>
            <a:ext cx="990600" cy="809897"/>
          </a:xfrm>
          <a:prstGeom prst="straightConnector1">
            <a:avLst/>
          </a:prstGeom>
          <a:ln w="508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stCxn id="4" idx="32"/>
          </p:cNvCxnSpPr>
          <p:nvPr/>
        </p:nvCxnSpPr>
        <p:spPr>
          <a:xfrm>
            <a:off x="4572000" y="5381897"/>
            <a:ext cx="990600" cy="485503"/>
          </a:xfrm>
          <a:prstGeom prst="straightConnector1">
            <a:avLst/>
          </a:prstGeom>
          <a:ln w="6032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715000" y="4387334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Positron</a:t>
            </a:r>
            <a:endParaRPr lang="en-GB" sz="24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5699760" y="5622973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Electron</a:t>
            </a:r>
            <a:endParaRPr lang="en-GB" sz="2400" b="1" dirty="0"/>
          </a:p>
        </p:txBody>
      </p:sp>
    </p:spTree>
    <p:extLst>
      <p:ext uri="{BB962C8B-B14F-4D97-AF65-F5344CB8AC3E}">
        <p14:creationId xmlns:p14="http://schemas.microsoft.com/office/powerpoint/2010/main" val="39313471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495300" y="228600"/>
                <a:ext cx="8153400" cy="40699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3600" dirty="0"/>
                  <a:t>Pair annihilation </a:t>
                </a:r>
                <a:endParaRPr lang="en-GB" sz="36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6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/>
                            </a:rPr>
                            <m:t>2</m:t>
                          </m:r>
                          <m:sSub>
                            <m:sSubPr>
                              <m:ctrlPr>
                                <a:rPr lang="en-GB" sz="36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3600" i="1">
                                  <a:latin typeface="Cambria Math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3600" i="1"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GB" sz="3600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sz="3600" i="1">
                                  <a:latin typeface="Cambria Math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US" sz="36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3600" i="1">
                              <a:latin typeface="Cambria Math"/>
                            </a:rPr>
                            <m:t>+</m:t>
                          </m:r>
                          <m:r>
                            <a:rPr lang="en-US" sz="3600" i="1">
                              <a:latin typeface="Cambria Math"/>
                            </a:rPr>
                            <m:t>𝐾</m:t>
                          </m:r>
                        </m:e>
                        <m:sub>
                          <m:r>
                            <a:rPr lang="en-US" sz="3600" i="1">
                              <a:latin typeface="Cambria Math"/>
                            </a:rPr>
                            <m:t>+</m:t>
                          </m:r>
                        </m:sub>
                      </m:sSub>
                      <m:r>
                        <a:rPr lang="en-US" sz="3600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GB" sz="36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/>
                            </a:rPr>
                            <m:t>𝐾</m:t>
                          </m:r>
                        </m:e>
                        <m:sub>
                          <m:r>
                            <a:rPr lang="en-US" sz="3600" i="1">
                              <a:latin typeface="Cambria Math"/>
                            </a:rPr>
                            <m:t>−     </m:t>
                          </m:r>
                        </m:sub>
                      </m:sSub>
                      <m:r>
                        <a:rPr lang="en-US" sz="3600" i="1">
                          <a:latin typeface="Cambria Math"/>
                        </a:rPr>
                        <m:t>=</m:t>
                      </m:r>
                      <m:r>
                        <a:rPr lang="en-US" sz="3600" i="1">
                          <a:latin typeface="Cambria Math"/>
                        </a:rPr>
                        <m:t>h</m:t>
                      </m:r>
                      <m:sSub>
                        <m:sSubPr>
                          <m:ctrlPr>
                            <a:rPr lang="en-GB" sz="36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/>
                            </a:rPr>
                            <m:t>𝑓</m:t>
                          </m:r>
                        </m:e>
                        <m:sub>
                          <m:r>
                            <a:rPr lang="en-US" sz="3600" i="1">
                              <a:latin typeface="Cambria Math"/>
                            </a:rPr>
                            <m:t>𝑔</m:t>
                          </m:r>
                          <m:r>
                            <a:rPr lang="en-US" sz="3600" i="1">
                              <a:latin typeface="Cambria Math"/>
                            </a:rPr>
                            <m:t>,</m:t>
                          </m:r>
                          <m:r>
                            <a:rPr lang="en-US" sz="3600" i="1">
                              <a:latin typeface="Cambria Math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en-GB" sz="36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600" i="1">
                          <a:latin typeface="Cambria Math"/>
                        </a:rPr>
                        <m:t>2</m:t>
                      </m:r>
                      <m:sSub>
                        <m:sSubPr>
                          <m:ctrlPr>
                            <a:rPr lang="en-GB" sz="36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/>
                            </a:rPr>
                            <m:t>𝑚</m:t>
                          </m:r>
                        </m:e>
                        <m:sub>
                          <m:r>
                            <a:rPr lang="en-US" sz="3600" i="1">
                              <a:latin typeface="Cambria Math"/>
                            </a:rPr>
                            <m:t>0</m:t>
                          </m:r>
                        </m:sub>
                      </m:sSub>
                      <m:sSup>
                        <m:sSupPr>
                          <m:ctrlPr>
                            <a:rPr lang="en-GB" sz="36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3600" i="1">
                              <a:latin typeface="Cambria Math"/>
                            </a:rPr>
                            <m:t>𝑐</m:t>
                          </m:r>
                        </m:e>
                        <m:sup>
                          <m:r>
                            <a:rPr lang="en-US" sz="3600" i="1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3600" i="1">
                          <a:latin typeface="Cambria Math"/>
                        </a:rPr>
                        <m:t>+0+0=</m:t>
                      </m:r>
                      <m:r>
                        <a:rPr lang="en-US" sz="3600" i="1">
                          <a:latin typeface="Cambria Math"/>
                        </a:rPr>
                        <m:t>h</m:t>
                      </m:r>
                      <m:sSub>
                        <m:sSubPr>
                          <m:ctrlPr>
                            <a:rPr lang="en-GB" sz="36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/>
                            </a:rPr>
                            <m:t>𝑓</m:t>
                          </m:r>
                        </m:e>
                        <m:sub>
                          <m:r>
                            <a:rPr lang="en-US" sz="3600" i="1">
                              <a:latin typeface="Cambria Math"/>
                            </a:rPr>
                            <m:t>𝑔</m:t>
                          </m:r>
                          <m:r>
                            <a:rPr lang="en-US" sz="3600" i="1">
                              <a:latin typeface="Cambria Math"/>
                            </a:rPr>
                            <m:t>,</m:t>
                          </m:r>
                          <m:r>
                            <a:rPr lang="en-US" sz="3600" i="1">
                              <a:latin typeface="Cambria Math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en-GB" sz="36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36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3600" i="1">
                            <a:latin typeface="Cambria Math"/>
                          </a:rPr>
                          <m:t>𝑓</m:t>
                        </m:r>
                      </m:e>
                      <m:sub>
                        <m:r>
                          <a:rPr lang="en-US" sz="3600" i="1">
                            <a:latin typeface="Cambria Math"/>
                          </a:rPr>
                          <m:t>𝑔</m:t>
                        </m:r>
                        <m:r>
                          <a:rPr lang="en-US" sz="3600" i="1">
                            <a:latin typeface="Cambria Math"/>
                          </a:rPr>
                          <m:t>,</m:t>
                        </m:r>
                        <m:r>
                          <a:rPr lang="en-US" sz="3600" i="1">
                            <a:latin typeface="Cambria Math"/>
                          </a:rPr>
                          <m:t>𝑝</m:t>
                        </m:r>
                      </m:sub>
                    </m:sSub>
                    <m:r>
                      <a:rPr lang="en-US" sz="360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GB" sz="3600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sz="3600" i="1">
                            <a:latin typeface="Cambria Math"/>
                          </a:rPr>
                          <m:t>2</m:t>
                        </m:r>
                        <m:sSub>
                          <m:sSubPr>
                            <m:ctrlPr>
                              <a:rPr lang="en-GB" sz="36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3600" i="1">
                                <a:latin typeface="Cambria Math"/>
                              </a:rPr>
                              <m:t>𝑚</m:t>
                            </m:r>
                          </m:e>
                          <m:sub>
                            <m:r>
                              <a:rPr lang="en-US" sz="3600" i="1">
                                <a:latin typeface="Cambria Math"/>
                              </a:rPr>
                              <m:t>0</m:t>
                            </m:r>
                          </m:sub>
                        </m:sSub>
                        <m:sSup>
                          <m:sSupPr>
                            <m:ctrlPr>
                              <a:rPr lang="en-GB" sz="3600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sz="3600" i="1">
                                <a:latin typeface="Cambria Math"/>
                              </a:rPr>
                              <m:t>𝑐</m:t>
                            </m:r>
                          </m:e>
                          <m:sup>
                            <m:r>
                              <a:rPr lang="en-US" sz="3600" i="1">
                                <a:latin typeface="Cambria Math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3600" i="1">
                            <a:latin typeface="Cambria Math"/>
                          </a:rPr>
                          <m:t>h</m:t>
                        </m:r>
                      </m:den>
                    </m:f>
                    <m:r>
                      <a:rPr lang="en-US" sz="3600" i="1">
                        <a:latin typeface="Cambria Math"/>
                      </a:rPr>
                      <m:t>=2.47×</m:t>
                    </m:r>
                    <m:sSup>
                      <m:sSupPr>
                        <m:ctrlPr>
                          <a:rPr lang="en-GB" sz="3600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sz="3600" i="1">
                            <a:latin typeface="Cambria Math"/>
                          </a:rPr>
                          <m:t>10</m:t>
                        </m:r>
                      </m:e>
                      <m:sup>
                        <m:r>
                          <a:rPr lang="en-US" sz="3600" i="1">
                            <a:latin typeface="Cambria Math"/>
                          </a:rPr>
                          <m:t>20</m:t>
                        </m:r>
                      </m:sup>
                    </m:sSup>
                  </m:oMath>
                </a14:m>
                <a:r>
                  <a:rPr lang="en-US" sz="3600" dirty="0"/>
                  <a:t> Hz</a:t>
                </a:r>
                <a:endParaRPr lang="en-GB" sz="3600" dirty="0"/>
              </a:p>
              <a:p>
                <a:r>
                  <a:rPr lang="en-US" sz="3600" dirty="0"/>
                  <a:t>The frequency of the gamma photon and maximum energy is obtained for this. </a:t>
                </a:r>
                <a:endParaRPr lang="en-GB" sz="3600" dirty="0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300" y="228600"/>
                <a:ext cx="8153400" cy="4069960"/>
              </a:xfrm>
              <a:prstGeom prst="rect">
                <a:avLst/>
              </a:prstGeom>
              <a:blipFill rotWithShape="1">
                <a:blip r:embed="rId2"/>
                <a:stretch>
                  <a:fillRect l="-2242" t="-224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4374760"/>
            <a:ext cx="4800600" cy="2076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478" y="4452321"/>
            <a:ext cx="942975" cy="781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277676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1" y="457200"/>
            <a:ext cx="7900988" cy="5714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242916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962" y="762000"/>
            <a:ext cx="7458075" cy="441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956276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</TotalTime>
  <Words>394</Words>
  <Application>Microsoft Office PowerPoint</Application>
  <PresentationFormat>On-screen Show (4:3)</PresentationFormat>
  <Paragraphs>28</Paragraphs>
  <Slides>31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2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arham</dc:creator>
  <cp:lastModifiedBy>arham</cp:lastModifiedBy>
  <cp:revision>11</cp:revision>
  <dcterms:created xsi:type="dcterms:W3CDTF">2020-07-20T04:41:06Z</dcterms:created>
  <dcterms:modified xsi:type="dcterms:W3CDTF">2020-08-05T11:26:13Z</dcterms:modified>
</cp:coreProperties>
</file>